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314" r:id="rId3"/>
    <p:sldId id="267" r:id="rId4"/>
    <p:sldId id="288" r:id="rId5"/>
    <p:sldId id="269" r:id="rId6"/>
    <p:sldId id="271" r:id="rId7"/>
    <p:sldId id="272" r:id="rId8"/>
    <p:sldId id="273" r:id="rId9"/>
    <p:sldId id="274" r:id="rId10"/>
    <p:sldId id="275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301" r:id="rId21"/>
    <p:sldId id="299" r:id="rId22"/>
    <p:sldId id="315" r:id="rId23"/>
    <p:sldId id="316" r:id="rId24"/>
    <p:sldId id="300" r:id="rId25"/>
    <p:sldId id="309" r:id="rId26"/>
    <p:sldId id="303" r:id="rId27"/>
    <p:sldId id="304" r:id="rId28"/>
    <p:sldId id="305" r:id="rId29"/>
    <p:sldId id="306" r:id="rId30"/>
    <p:sldId id="307" r:id="rId31"/>
    <p:sldId id="276" r:id="rId32"/>
    <p:sldId id="277" r:id="rId33"/>
    <p:sldId id="278" r:id="rId34"/>
    <p:sldId id="279" r:id="rId35"/>
    <p:sldId id="280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502604"/>
    <a:srgbClr val="005D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13" autoAdjust="0"/>
    <p:restoredTop sz="94660"/>
  </p:normalViewPr>
  <p:slideViewPr>
    <p:cSldViewPr>
      <p:cViewPr>
        <p:scale>
          <a:sx n="76" d="100"/>
          <a:sy n="76" d="100"/>
        </p:scale>
        <p:origin x="-113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932"/>
            <a:ext cx="8424088" cy="1260000"/>
          </a:xfrm>
        </p:spPr>
        <p:txBody>
          <a:bodyPr/>
          <a:lstStyle>
            <a:lvl1pPr>
              <a:defRPr sz="8000" b="0">
                <a:solidFill>
                  <a:schemeClr val="bg2">
                    <a:lumMod val="25000"/>
                  </a:schemeClr>
                </a:solidFill>
                <a:effectLst/>
                <a:latin typeface="Cassandra" pitchFamily="66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28591"/>
            <a:ext cx="6400800" cy="1260000"/>
          </a:xfrm>
        </p:spPr>
        <p:txBody>
          <a:bodyPr/>
          <a:lstStyle>
            <a:lvl1pPr marL="0" indent="0" algn="ctr">
              <a:buNone/>
              <a:defRPr sz="3600" i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559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96863"/>
            <a:ext cx="7920038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71550" y="1631950"/>
            <a:ext cx="7920038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0" r:id="rId2"/>
    <p:sldLayoutId id="2147483741" r:id="rId3"/>
    <p:sldLayoutId id="2147483742" r:id="rId4"/>
    <p:sldLayoutId id="2147483743" r:id="rId5"/>
    <p:sldLayoutId id="214748374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 kern="1200">
          <a:solidFill>
            <a:srgbClr val="4A452A"/>
          </a:solidFill>
          <a:latin typeface="Cassandra" pitchFamily="66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·"/>
        <a:defRPr sz="3200" kern="1200">
          <a:solidFill>
            <a:srgbClr val="4A452A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4A452A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A452A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9532" y="620688"/>
            <a:ext cx="8424862" cy="1258887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tx1"/>
                </a:solidFill>
              </a:rPr>
              <a:t>Духовно-нравственное воспитание младших  школьников на уроках литературного чтения  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08063" y="2276475"/>
            <a:ext cx="7848600" cy="136842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Из опыта работы </a:t>
            </a: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учителя начальных классов </a:t>
            </a: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МБОУ «Солнечная СОШ»</a:t>
            </a:r>
          </a:p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Корниловой Л.Н.</a:t>
            </a:r>
          </a:p>
          <a:p>
            <a:pPr>
              <a:defRPr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       </a:t>
            </a:r>
            <a:r>
              <a:rPr lang="ru-RU" sz="2400" dirty="0" smtClean="0">
                <a:solidFill>
                  <a:schemeClr val="tx1"/>
                </a:solidFill>
              </a:rPr>
              <a:t>(апрель2023 года)</a:t>
            </a:r>
          </a:p>
          <a:p>
            <a:pPr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647700" y="152400"/>
            <a:ext cx="8280400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280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Система нравственного воспитания, реализуемая на уроках литературного чтения, выстроена в логике развития и углубления нравственных  представлений обучающихся путём осмысления ими основных личностных качеств человека: интеллектуальных, волевых, эмоциональных; качеств, характеризующих отношение человека к другим людям, к себе, к Родине и государству, к добру и злу; стремления человека к добру и свободолюбию; особенностей русского национального характера, его патриотизма, героизма, гуманизма, коллективизма.</a:t>
            </a:r>
            <a:endParaRPr lang="ru-RU" sz="2000">
              <a:solidFill>
                <a:srgbClr val="50260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9343"/>
            <a:ext cx="8229600" cy="135098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502604"/>
                </a:solidFill>
              </a:rPr>
              <a:t>Формы и виды деятельности для развития мотивации к чтению</a:t>
            </a:r>
            <a:endParaRPr lang="ru-RU" sz="3600" dirty="0">
              <a:solidFill>
                <a:srgbClr val="50260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9979" y="1347759"/>
            <a:ext cx="8229600" cy="5510241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502604"/>
                </a:solidFill>
              </a:rPr>
              <a:t>Занимательный материал</a:t>
            </a:r>
          </a:p>
          <a:p>
            <a:r>
              <a:rPr lang="ru-RU" sz="2400" dirty="0" smtClean="0">
                <a:solidFill>
                  <a:srgbClr val="502604"/>
                </a:solidFill>
              </a:rPr>
              <a:t>Написание детьми рассказов, стихотворений, сочинений, сказок</a:t>
            </a:r>
          </a:p>
          <a:p>
            <a:r>
              <a:rPr lang="ru-RU" sz="2400" dirty="0" smtClean="0">
                <a:solidFill>
                  <a:srgbClr val="502604"/>
                </a:solidFill>
              </a:rPr>
              <a:t>Проектная деятельность </a:t>
            </a:r>
          </a:p>
          <a:p>
            <a:r>
              <a:rPr lang="ru-RU" sz="2400" dirty="0" smtClean="0">
                <a:solidFill>
                  <a:srgbClr val="502604"/>
                </a:solidFill>
              </a:rPr>
              <a:t>Составление картинного, тезисного плана</a:t>
            </a:r>
          </a:p>
          <a:p>
            <a:r>
              <a:rPr lang="ru-RU" sz="2400" dirty="0" smtClean="0">
                <a:solidFill>
                  <a:srgbClr val="502604"/>
                </a:solidFill>
              </a:rPr>
              <a:t>Коллективные творческие работы</a:t>
            </a:r>
          </a:p>
          <a:p>
            <a:r>
              <a:rPr lang="ru-RU" sz="2400" dirty="0" smtClean="0">
                <a:solidFill>
                  <a:srgbClr val="502604"/>
                </a:solidFill>
              </a:rPr>
              <a:t>Изобразительная деятельность, прикладное творчество</a:t>
            </a:r>
          </a:p>
          <a:p>
            <a:r>
              <a:rPr lang="ru-RU" sz="2400" dirty="0" smtClean="0">
                <a:solidFill>
                  <a:srgbClr val="502604"/>
                </a:solidFill>
              </a:rPr>
              <a:t>Экскурсии</a:t>
            </a:r>
          </a:p>
          <a:p>
            <a:r>
              <a:rPr lang="ru-RU" sz="2400" dirty="0" smtClean="0">
                <a:solidFill>
                  <a:srgbClr val="502604"/>
                </a:solidFill>
              </a:rPr>
              <a:t>Уроки-путешествия</a:t>
            </a:r>
          </a:p>
          <a:p>
            <a:r>
              <a:rPr lang="ru-RU" sz="2400" dirty="0" smtClean="0">
                <a:solidFill>
                  <a:srgbClr val="502604"/>
                </a:solidFill>
              </a:rPr>
              <a:t>Театрализация произведений</a:t>
            </a:r>
          </a:p>
          <a:p>
            <a:r>
              <a:rPr lang="ru-RU" sz="2400" dirty="0" smtClean="0">
                <a:solidFill>
                  <a:srgbClr val="502604"/>
                </a:solidFill>
              </a:rPr>
              <a:t>Соревнования, игры</a:t>
            </a:r>
            <a:endParaRPr lang="ru-RU" sz="2800" dirty="0" smtClean="0">
              <a:solidFill>
                <a:srgbClr val="502604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3182" y="4433668"/>
            <a:ext cx="3857082" cy="2424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Методы и приёмы на уроках литературного чтения для эффективности воспитательного процесса</a:t>
            </a:r>
            <a:endParaRPr lang="ru-RU" sz="4400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288130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Использование литературно-художественных , литературно-музыкальных композиций с широким включением изобразительного ряда репродукций картин, слайдов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6954" y="2516174"/>
            <a:ext cx="44076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создаёт эмоционально-эстетическую атмосферу средствами разных видов искусства;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вызывает глубокое сопереживание;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приобщает детей к созерцанию прекрасного.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thepresentation.ru/img/tmb/4/333910/84d8830c219a102afd5942f66202571e-800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5546" y="4633929"/>
            <a:ext cx="2776251" cy="1919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ka-ap.ru/wp-content/uploads/0/d/5/0d5cc71e81bc68520a3d2c2aae4dba23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8111" y="3684591"/>
            <a:ext cx="2482884" cy="164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cdn.culture.ru/images/f303d530-378c-5203-ae81-280bbcb7722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10155" y="3136897"/>
            <a:ext cx="3979917" cy="345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Учитель\Desktop\202304__\IMG_667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7099" y="2395427"/>
            <a:ext cx="3332193" cy="274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471447"/>
            <a:ext cx="7920000" cy="72531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502604"/>
                </a:solidFill>
              </a:rPr>
              <a:t>Использование личностно-развивающих ситуаций</a:t>
            </a:r>
            <a:endParaRPr lang="ru-RU" sz="4400" dirty="0">
              <a:solidFill>
                <a:srgbClr val="50260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1967"/>
            <a:ext cx="8229600" cy="4926033"/>
          </a:xfrm>
        </p:spPr>
        <p:txBody>
          <a:bodyPr/>
          <a:lstStyle/>
          <a:p>
            <a:r>
              <a:rPr lang="ru-RU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Проблемная</a:t>
            </a:r>
          </a:p>
          <a:p>
            <a:r>
              <a:rPr lang="ru-RU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Ситуация успеха</a:t>
            </a:r>
          </a:p>
          <a:p>
            <a:r>
              <a:rPr lang="ru-RU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Прогностическая</a:t>
            </a:r>
          </a:p>
          <a:p>
            <a:r>
              <a:rPr lang="ru-RU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Конструктивная </a:t>
            </a:r>
          </a:p>
          <a:p>
            <a:r>
              <a:rPr lang="ru-RU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Оценочная</a:t>
            </a:r>
          </a:p>
          <a:p>
            <a:r>
              <a:rPr lang="ru-RU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Репродуктивная</a:t>
            </a:r>
          </a:p>
          <a:p>
            <a:r>
              <a:rPr lang="ru-RU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Аналитическая</a:t>
            </a:r>
          </a:p>
          <a:p>
            <a:endParaRPr lang="ru-RU" dirty="0"/>
          </a:p>
        </p:txBody>
      </p:sp>
      <p:pic>
        <p:nvPicPr>
          <p:cNvPr id="7" name="Рисунок 6" descr="C:\Users\Учитель\Desktop\202304__\IMG_668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3903" y="4049722"/>
            <a:ext cx="3232162" cy="2595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60335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Проблемные ситуации</a:t>
            </a:r>
            <a:endParaRPr lang="ru-RU" sz="4800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Противоречивость материала даёт детям эффект удивления и желания разобраться в проблеме. Это связано с врождённым стремление личности к гармонии.</a:t>
            </a:r>
            <a:endParaRPr lang="ru-RU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roblem-300x2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516" y="4149080"/>
            <a:ext cx="2928958" cy="2196719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4000504"/>
            <a:ext cx="3622907" cy="2028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Ситуация успеха</a:t>
            </a:r>
            <a:endParaRPr lang="ru-RU" sz="4800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Для стимулирования нравственного поведения нужна более высокая оценка, которая приводит детей к противоречию – «действительно ли я такой»</a:t>
            </a:r>
            <a:endParaRPr lang="ru-RU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успех-бизнес-е-и-90260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6350" y="3648078"/>
            <a:ext cx="3694162" cy="3000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Прогностическая ситуация</a:t>
            </a:r>
            <a:endParaRPr lang="ru-RU" sz="4800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2889"/>
            <a:ext cx="8229600" cy="1501797"/>
          </a:xfrm>
        </p:spPr>
        <p:txBody>
          <a:bodyPr/>
          <a:lstStyle/>
          <a:p>
            <a:r>
              <a:rPr lang="ru-RU" dirty="0" smtClean="0">
                <a:solidFill>
                  <a:srgbClr val="502604"/>
                </a:solidFill>
              </a:rPr>
              <a:t>направлена на развитие умений предвидения последствий поступка (своего или чужого)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78605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502604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Конструктивная ситуация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502604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3929066"/>
            <a:ext cx="8229600" cy="192882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2800" dirty="0">
                <a:solidFill>
                  <a:srgbClr val="502604"/>
                </a:solidFill>
              </a:rPr>
              <a:t>предполагает проектирование поведения в заданных условиях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rgbClr val="50260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3857628"/>
            <a:ext cx="8229600" cy="12792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25395"/>
            <a:ext cx="8229600" cy="1746275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Составление характеристики главных героев с помощью опорных слов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49402"/>
            <a:ext cx="8229600" cy="482287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Например, при изучении русской народной сказки «Сестрица </a:t>
            </a:r>
            <a:r>
              <a:rPr lang="ru-RU" sz="2000" dirty="0" err="1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20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и братец Иванушка»</a:t>
            </a:r>
          </a:p>
          <a:p>
            <a:r>
              <a:rPr lang="ru-RU" sz="24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Соотнесите:</a:t>
            </a:r>
          </a:p>
          <a:p>
            <a:r>
              <a:rPr lang="ru-RU" sz="2800" dirty="0" err="1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Добрая</a:t>
            </a:r>
          </a:p>
          <a:p>
            <a:pPr>
              <a:buNone/>
            </a:pPr>
            <a:r>
              <a:rPr lang="ru-RU" sz="20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Злая</a:t>
            </a:r>
          </a:p>
          <a:p>
            <a:pPr>
              <a:buNone/>
            </a:pPr>
            <a:r>
              <a:rPr lang="ru-RU" sz="20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Ласковая</a:t>
            </a:r>
          </a:p>
          <a:p>
            <a:pPr>
              <a:buNone/>
            </a:pPr>
            <a:r>
              <a:rPr lang="ru-RU" sz="20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Преданная</a:t>
            </a:r>
            <a:endParaRPr lang="ru-RU" sz="1800" dirty="0" smtClean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Ведьма                      </a:t>
            </a:r>
            <a:r>
              <a:rPr lang="ru-RU" sz="24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Доверчивая</a:t>
            </a:r>
          </a:p>
          <a:p>
            <a:pPr>
              <a:buNone/>
            </a:pPr>
            <a:r>
              <a:rPr lang="ru-RU" sz="24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Заботливая</a:t>
            </a:r>
          </a:p>
          <a:p>
            <a:pPr>
              <a:buNone/>
            </a:pPr>
            <a:r>
              <a:rPr lang="ru-RU" sz="24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Грубая</a:t>
            </a:r>
          </a:p>
          <a:p>
            <a:pPr>
              <a:buNone/>
            </a:pPr>
            <a:r>
              <a:rPr lang="ru-RU" sz="24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Хитрая</a:t>
            </a:r>
          </a:p>
          <a:p>
            <a:pPr>
              <a:buNone/>
            </a:pPr>
            <a:r>
              <a:rPr lang="ru-RU" sz="24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Жестокая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311246"/>
          <a:ext cx="8229600" cy="1430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153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50260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Герои</a:t>
                      </a:r>
                      <a:endParaRPr lang="ru-RU" sz="2800" dirty="0">
                        <a:solidFill>
                          <a:srgbClr val="50260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solidFill>
                          <a:srgbClr val="50260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533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50260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положительные</a:t>
                      </a:r>
                      <a:endParaRPr lang="ru-RU" sz="2800" dirty="0">
                        <a:solidFill>
                          <a:srgbClr val="50260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50260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отрицательные</a:t>
                      </a:r>
                      <a:endParaRPr lang="ru-RU" sz="2800" dirty="0">
                        <a:solidFill>
                          <a:srgbClr val="50260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50260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нейтральные</a:t>
                      </a:r>
                      <a:endParaRPr lang="ru-RU" sz="2800" dirty="0">
                        <a:solidFill>
                          <a:srgbClr val="50260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428596" y="361908"/>
            <a:ext cx="8229600" cy="8763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02604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Деление героев на группы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502604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7158" y="2406636"/>
            <a:ext cx="8229600" cy="1131903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02604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Характеристика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502604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героев по плану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502604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Содержимое 5"/>
          <p:cNvSpPr txBox="1">
            <a:spLocks/>
          </p:cNvSpPr>
          <p:nvPr/>
        </p:nvSpPr>
        <p:spPr>
          <a:xfrm>
            <a:off x="592083" y="3611565"/>
            <a:ext cx="8358246" cy="300039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Имя героя, его место жительства.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0260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Действия и поступки героя; их характеристика.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Внешность и характер героя.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0260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Отношение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50260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автора к герою.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r>
              <a:rPr lang="ru-RU" sz="2800" baseline="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Ваше</a:t>
            </a:r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отношение к герою.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502604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+mj-lt"/>
              <a:buAutoNum type="arabicPeriod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24744"/>
            <a:ext cx="3171901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Изменения в социальной жизни нашей страны,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перемены в области образования делают особенно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актуальными проблемы духовности, морали, этики.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Становится иной и современная стратегия развития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российской школы: в центре ее – формирование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духовно богатой, высоконравственной,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образованной и творческой личности.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r>
              <a:rPr lang="ru-RU" sz="4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Работа с пословицами</a:t>
            </a:r>
            <a:endParaRPr lang="ru-RU" sz="4800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60748"/>
            <a:ext cx="8229600" cy="5514364"/>
          </a:xfrm>
        </p:spPr>
        <p:txBody>
          <a:bodyPr/>
          <a:lstStyle/>
          <a:p>
            <a:r>
              <a:rPr lang="ru-RU" dirty="0" smtClean="0">
                <a:solidFill>
                  <a:srgbClr val="502604"/>
                </a:solidFill>
              </a:rPr>
              <a:t>Задание: «закончить пословицу»</a:t>
            </a:r>
          </a:p>
          <a:p>
            <a:r>
              <a:rPr lang="ru-RU" dirty="0" smtClean="0">
                <a:solidFill>
                  <a:srgbClr val="502604"/>
                </a:solidFill>
              </a:rPr>
              <a:t>Объяснить смысл пословиц, определить тему пословиц и поговорок</a:t>
            </a:r>
          </a:p>
          <a:p>
            <a:r>
              <a:rPr lang="ru-RU" dirty="0" smtClean="0">
                <a:solidFill>
                  <a:srgbClr val="502604"/>
                </a:solidFill>
              </a:rPr>
              <a:t>Объясните выражение: «Зависть бывает чёрная и белая.»</a:t>
            </a:r>
          </a:p>
          <a:p>
            <a:r>
              <a:rPr lang="ru-RU" dirty="0" smtClean="0">
                <a:solidFill>
                  <a:srgbClr val="502604"/>
                </a:solidFill>
              </a:rPr>
              <a:t>Собери пословицу из слов</a:t>
            </a:r>
          </a:p>
        </p:txBody>
      </p:sp>
      <p:pic>
        <p:nvPicPr>
          <p:cNvPr id="4" name="Picture 2" descr="C:\Users\Учитель\Desktop\ФОТО 1 КЛасс\1 класс\урок добра\Новая папка (2)\IMG_59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24390"/>
            <a:ext cx="2454246" cy="2353601"/>
          </a:xfrm>
          <a:prstGeom prst="rect">
            <a:avLst/>
          </a:prstGeom>
          <a:noFill/>
        </p:spPr>
      </p:pic>
      <p:pic>
        <p:nvPicPr>
          <p:cNvPr id="5" name="Picture 3" descr="C:\Users\Учитель\Desktop\ФОТО 1 КЛасс\IMG_59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6468" y="3282948"/>
            <a:ext cx="3257532" cy="3583715"/>
          </a:xfrm>
          <a:prstGeom prst="rect">
            <a:avLst/>
          </a:prstGeom>
          <a:noFill/>
        </p:spPr>
      </p:pic>
      <p:pic>
        <p:nvPicPr>
          <p:cNvPr id="6" name="Рисунок 5" descr="C:\Users\Учитель\Desktop\ФОТО 1 КЛасс\IMG_171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7272" y="4401108"/>
            <a:ext cx="2879530" cy="245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Работа с баснями</a:t>
            </a:r>
            <a:endParaRPr lang="ru-RU" sz="4800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57213" y="1530324"/>
            <a:ext cx="7920000" cy="4428000"/>
          </a:xfrm>
        </p:spPr>
        <p:txBody>
          <a:bodyPr/>
          <a:lstStyle/>
          <a:p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Чтение басни по цепочке </a:t>
            </a:r>
          </a:p>
          <a:p>
            <a:r>
              <a:rPr lang="ru-RU" sz="2800" dirty="0" err="1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Инсценирование</a:t>
            </a:r>
            <a:endParaRPr lang="ru-RU" sz="2800" dirty="0" smtClean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Соотнесение слов из басни и пословицы.</a:t>
            </a:r>
          </a:p>
          <a:p>
            <a:pPr>
              <a:buNone/>
            </a:pPr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Например, слова из басни И.В. Крылова «Зеркало и Обезьяна»: «Чем кумушек считать трудиться, не лучше ль на себя, кума, оборотиться» и народная пословица «Других не суди, на себя погляди» похожи по смыслу.</a:t>
            </a:r>
          </a:p>
          <a:p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 Нахождение соответствующих строк к иллюстрации басни.</a:t>
            </a:r>
            <a:endParaRPr lang="ru-RU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954" y="325396"/>
            <a:ext cx="891704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Важным воспитательным средством моральных качеств личности младшего школьника является </a:t>
            </a:r>
            <a:r>
              <a:rPr lang="ru-RU" sz="4800" b="1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сказка. </a:t>
            </a:r>
            <a:endParaRPr lang="ru-RU" sz="4800" b="1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3903" y="2370123"/>
            <a:ext cx="3111480" cy="2317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9979" y="1603351"/>
            <a:ext cx="591526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502604"/>
                </a:solidFill>
              </a:rPr>
              <a:t>Инсценировка сказки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502604"/>
                </a:solidFill>
              </a:rPr>
              <a:t>Рисование иллюстрации к  сказке</a:t>
            </a:r>
          </a:p>
          <a:p>
            <a:r>
              <a:rPr lang="ru-RU" sz="3200" dirty="0" smtClean="0"/>
              <a:t> </a:t>
            </a:r>
          </a:p>
          <a:p>
            <a:endParaRPr lang="ru-RU" dirty="0"/>
          </a:p>
        </p:txBody>
      </p:sp>
      <p:pic>
        <p:nvPicPr>
          <p:cNvPr id="5" name="Рисунок 4" descr="C:\Users\Учитель\Desktop\202304__\IMG_668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9921"/>
            <a:ext cx="5667389" cy="346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918" y="4670442"/>
            <a:ext cx="3857082" cy="2424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2 класс\108___06\IMG_04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39198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Учитель\AppData\Local\Microsoft\Windows\Temporary Internet Files\Content.Word\IMG_04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320988"/>
            <a:ext cx="4287974" cy="333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681028"/>
            <a:ext cx="428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Русская народная сказка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«Курочка Ряба»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2672916"/>
            <a:ext cx="4356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Русская народная сказка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«Репка»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Определение главной мысли произведения.</a:t>
            </a:r>
            <a:endParaRPr lang="ru-RU" sz="4400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5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Например, </a:t>
            </a:r>
          </a:p>
          <a:p>
            <a:pPr>
              <a:buNone/>
            </a:pPr>
            <a:r>
              <a:rPr lang="ru-RU" sz="45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1. В рассказе Л.Н. Толстого «Косточка» дети выделяют следующие идеи: </a:t>
            </a:r>
          </a:p>
          <a:p>
            <a:r>
              <a:rPr lang="ru-RU" sz="45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Нельзя обманывать взрослых;</a:t>
            </a:r>
          </a:p>
          <a:p>
            <a:r>
              <a:rPr lang="ru-RU" sz="45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Тайное всегда становится явным;</a:t>
            </a:r>
          </a:p>
          <a:p>
            <a:r>
              <a:rPr lang="ru-RU" sz="45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Надо быть терпеливым, не идти на поводу своих желаний.</a:t>
            </a:r>
          </a:p>
          <a:p>
            <a:pPr>
              <a:buNone/>
            </a:pPr>
            <a:endParaRPr lang="ru-RU" sz="4500" dirty="0" smtClean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5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2.В басне К.Д. Ушинского «Ветер и солнце» дети находят строки в которых содержится поучение: «…Лаской и добротой можно сделать гораздо более, чем гневом».</a:t>
            </a:r>
            <a:endParaRPr lang="ru-RU" sz="4500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G:\фото\IMG_6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4188" y="4221088"/>
            <a:ext cx="2879812" cy="2636912"/>
          </a:xfrm>
          <a:prstGeom prst="rect">
            <a:avLst/>
          </a:prstGeom>
          <a:noFill/>
        </p:spPr>
      </p:pic>
      <p:pic>
        <p:nvPicPr>
          <p:cNvPr id="3" name="Picture 2" descr="G:\фото\IMG_6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979" y="1092168"/>
            <a:ext cx="3092052" cy="2990982"/>
          </a:xfrm>
          <a:prstGeom prst="rect">
            <a:avLst/>
          </a:prstGeom>
          <a:noFill/>
        </p:spPr>
      </p:pic>
      <p:pic>
        <p:nvPicPr>
          <p:cNvPr id="4" name="Рисунок 3" descr="G:\фото\IMG_632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37720"/>
            <a:ext cx="338386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фото\IMG_63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9494" y="1019142"/>
            <a:ext cx="2996596" cy="2984937"/>
          </a:xfrm>
          <a:prstGeom prst="rect">
            <a:avLst/>
          </a:prstGeom>
          <a:noFill/>
        </p:spPr>
      </p:pic>
      <p:pic>
        <p:nvPicPr>
          <p:cNvPr id="7" name="Рисунок 6" descr="G:\фото\IMG_6329.JPG"/>
          <p:cNvPicPr/>
          <p:nvPr/>
        </p:nvPicPr>
        <p:blipFill>
          <a:blip r:embed="rId6" cstate="print"/>
          <a:srcRect l="4307" t="31682" r="13865" b="26804"/>
          <a:stretch>
            <a:fillRect/>
          </a:stretch>
        </p:blipFill>
        <p:spPr bwMode="auto">
          <a:xfrm>
            <a:off x="2819376" y="2333610"/>
            <a:ext cx="3924436" cy="234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04908" y="179343"/>
            <a:ext cx="67549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4000" dirty="0" err="1" smtClean="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endParaRPr lang="ru-RU" sz="4000" dirty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" y="1340768"/>
          <a:ext cx="9144000" cy="4923653"/>
        </p:xfrm>
        <a:graphic>
          <a:graphicData uri="http://schemas.openxmlformats.org/drawingml/2006/table">
            <a:tbl>
              <a:tblPr/>
              <a:tblGrid>
                <a:gridCol w="2382626"/>
                <a:gridCol w="2180080"/>
                <a:gridCol w="2314130"/>
                <a:gridCol w="2267164"/>
              </a:tblGrid>
              <a:tr h="103769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Нравственное </a:t>
                      </a:r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качество, которое мы развиваем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Приемы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Произведение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Идея произведения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5957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None/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Доброта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в парах, речевая разминка, </a:t>
                      </a:r>
                      <a:r>
                        <a:rPr lang="ru-RU" sz="1800" b="1" i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синквейн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работа с пословицами, верные и неверные утверждения.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 Берестов «Кошкин щенок»</a:t>
                      </a: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r>
                        <a:rPr lang="ru-RU" sz="18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 Л. </a:t>
                      </a:r>
                      <a:r>
                        <a:rPr lang="ru-RU" sz="1800" b="1" i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Барто</a:t>
                      </a:r>
                      <a:r>
                        <a:rPr lang="ru-RU" sz="18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«Мы не заметили жука»</a:t>
                      </a:r>
                    </a:p>
                    <a:p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Доброта, милосердие и сочувствие спасут мир. Чужих детей не бывает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Стихи </a:t>
                      </a:r>
                      <a:r>
                        <a:rPr lang="ru-RU" sz="1800" b="1" i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Барто</a:t>
                      </a: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учат быть добрыми, отзывчивыми, искренними и улыбчивыми. Добрым быть приятно.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195736" y="368660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Развиваем доброту</a:t>
            </a:r>
            <a:endParaRPr lang="ru-RU" sz="36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1" y="1397000"/>
          <a:ext cx="9144001" cy="1025845"/>
        </p:xfrm>
        <a:graphic>
          <a:graphicData uri="http://schemas.openxmlformats.org/drawingml/2006/table">
            <a:tbl>
              <a:tblPr/>
              <a:tblGrid>
                <a:gridCol w="2362669"/>
                <a:gridCol w="2086564"/>
                <a:gridCol w="2310124"/>
                <a:gridCol w="2384644"/>
              </a:tblGrid>
              <a:tr h="1025845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r>
                        <a:rPr lang="ru-RU" sz="1600" b="1" i="1" u="sng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равственное </a:t>
                      </a:r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качество, которое мы развиваем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Приемы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Произведение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Идея произведения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375755" y="2225040"/>
          <a:ext cx="6768245" cy="4632960"/>
        </p:xfrm>
        <a:graphic>
          <a:graphicData uri="http://schemas.openxmlformats.org/drawingml/2006/table">
            <a:tbl>
              <a:tblPr/>
              <a:tblGrid>
                <a:gridCol w="2088232"/>
                <a:gridCol w="2304256"/>
                <a:gridCol w="2375757"/>
              </a:tblGrid>
              <a:tr h="3378821"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по ролям, письмо по кругу,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синквейн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работа в парах, </a:t>
                      </a:r>
                      <a:r>
                        <a:rPr lang="ru-RU" sz="1600" b="1" i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инсценирование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басни.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И.А. Крылов «Стрекоза и муравей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</a:p>
                    <a:p>
                      <a:endParaRPr lang="ru-RU" sz="16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6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6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6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 Я. Маршак «Кот и лодыри»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Иван Андреевич в своем варианте басни «Стрекоза и Муравей» устами Муравья укоряет людей за лень, беззаботность, праздность,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легкомыслие.</a:t>
                      </a:r>
                    </a:p>
                    <a:p>
                      <a:endParaRPr lang="ru-RU" sz="16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Стихотворение «Кот и лодыри» учит нас уважительно относиться к знаниям, к учебе в школе, чтобы в будущем не испытывать тех трудностей, которые выпадают на плечи неграмотных лентяев.</a:t>
                      </a:r>
                      <a:endParaRPr lang="ru-RU" sz="14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5" y="3244334"/>
            <a:ext cx="1584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Трудолюбие</a:t>
            </a:r>
            <a:endParaRPr lang="ru-RU" b="1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1700" y="296652"/>
            <a:ext cx="45725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Развиваем трудолюбие</a:t>
            </a:r>
            <a:endParaRPr lang="ru-RU" sz="28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3" y="1397000"/>
          <a:ext cx="8748971" cy="1025845"/>
        </p:xfrm>
        <a:graphic>
          <a:graphicData uri="http://schemas.openxmlformats.org/drawingml/2006/table">
            <a:tbl>
              <a:tblPr/>
              <a:tblGrid>
                <a:gridCol w="2267739"/>
                <a:gridCol w="2072124"/>
                <a:gridCol w="2243504"/>
                <a:gridCol w="2165604"/>
              </a:tblGrid>
              <a:tr h="1025845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Нравственное </a:t>
                      </a:r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качество, которое мы развиваем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Приемы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Произведение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Идея произведения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5515" y="2492896"/>
          <a:ext cx="8712970" cy="3996444"/>
        </p:xfrm>
        <a:graphic>
          <a:graphicData uri="http://schemas.openxmlformats.org/drawingml/2006/table">
            <a:tbl>
              <a:tblPr/>
              <a:tblGrid>
                <a:gridCol w="2119661"/>
                <a:gridCol w="2200820"/>
                <a:gridCol w="2232248"/>
                <a:gridCol w="2160241"/>
              </a:tblGrid>
              <a:tr h="3996444">
                <a:tc>
                  <a:txBody>
                    <a:bodyPr/>
                    <a:lstStyle/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Патриотизм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в парах, работа в группе, мозговой штурм, письмо по кругу, </a:t>
                      </a:r>
                      <a:r>
                        <a:rPr lang="ru-RU" sz="1800" b="1" i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синквейн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К.Д.Ушинский «Наше Отечество</a:t>
                      </a:r>
                      <a:r>
                        <a:rPr lang="ru-RU" sz="18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».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Воспитание любви к своей стране, любви, которая вырастает из неразрывной связи поколений. Это память о прошлом своей семьи, своего города, своей страны.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979712" y="404664"/>
            <a:ext cx="3857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Воспитываем патриота</a:t>
            </a:r>
            <a:endParaRPr lang="ru-RU" sz="24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3509" y="1397000"/>
          <a:ext cx="8856983" cy="1025845"/>
        </p:xfrm>
        <a:graphic>
          <a:graphicData uri="http://schemas.openxmlformats.org/drawingml/2006/table">
            <a:tbl>
              <a:tblPr/>
              <a:tblGrid>
                <a:gridCol w="2303658"/>
                <a:gridCol w="2136719"/>
                <a:gridCol w="2200662"/>
                <a:gridCol w="2215944"/>
              </a:tblGrid>
              <a:tr h="1025845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Нравственное </a:t>
                      </a:r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качество, которое мы развиваем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Приемы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Произведение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Идея произведения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3509" y="2528900"/>
          <a:ext cx="8856983" cy="4329100"/>
        </p:xfrm>
        <a:graphic>
          <a:graphicData uri="http://schemas.openxmlformats.org/drawingml/2006/table">
            <a:tbl>
              <a:tblPr/>
              <a:tblGrid>
                <a:gridCol w="2268251"/>
                <a:gridCol w="2160240"/>
                <a:gridCol w="2196244"/>
                <a:gridCol w="2232248"/>
              </a:tblGrid>
              <a:tr h="4329100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None/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</a:p>
                    <a:p>
                      <a:pPr marL="342900" lvl="0" indent="-342900">
                        <a:buFont typeface="+mj-lt"/>
                        <a:buNone/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+mj-lt"/>
                        <a:buNone/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+mj-lt"/>
                        <a:buNone/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+mj-lt"/>
                        <a:buNone/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+mj-lt"/>
                        <a:buNone/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Честность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в парах, работа в группе, мозговой штурм, письмо по кругу, </a:t>
                      </a:r>
                      <a:r>
                        <a:rPr lang="ru-RU" sz="1800" b="1" i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синквейн</a:t>
                      </a:r>
                      <a:endParaRPr lang="ru-RU" sz="18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Л.Н.Толстой  «Правда всего дороже»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говорить правду при любых обстоятельствах – большая </a:t>
                      </a: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ценность.</a:t>
                      </a: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Произведение</a:t>
                      </a: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учит быть честным, даже если правда является неприятной.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91780" y="296652"/>
            <a:ext cx="38524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Развиваем</a:t>
            </a:r>
            <a:r>
              <a:rPr lang="ru-RU" sz="2800" b="1" i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честность</a:t>
            </a:r>
            <a:endParaRPr lang="ru-RU" sz="2800" b="1" i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4"/>
          <p:cNvSpPr txBox="1">
            <a:spLocks noChangeArrowheads="1"/>
          </p:cNvSpPr>
          <p:nvPr/>
        </p:nvSpPr>
        <p:spPr bwMode="auto">
          <a:xfrm>
            <a:off x="1008063" y="836613"/>
            <a:ext cx="73437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/>
            <a:endParaRPr lang="ru-RU" sz="3200" dirty="0" smtClean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endParaRPr lang="ru-RU" sz="3200" dirty="0" smtClean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endParaRPr lang="ru-RU" sz="3200" dirty="0" smtClean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endParaRPr lang="ru-RU" sz="3200" dirty="0" smtClean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endParaRPr lang="ru-RU" sz="3200" dirty="0" smtClean="0">
              <a:solidFill>
                <a:srgbClr val="5026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1700808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Огромная роль для решения этой проблемы лежит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учителе начальных классов, так как  работу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формированию духовно-нравственных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ценностей необходимо начинать с раннего детства.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Ведь именно в младшем школьном возрасте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закладывается фундамент будущей личности.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397000"/>
          <a:ext cx="9144000" cy="970671"/>
        </p:xfrm>
        <a:graphic>
          <a:graphicData uri="http://schemas.openxmlformats.org/drawingml/2006/table">
            <a:tbl>
              <a:tblPr/>
              <a:tblGrid>
                <a:gridCol w="2478703"/>
                <a:gridCol w="2070625"/>
                <a:gridCol w="2176422"/>
                <a:gridCol w="2418250"/>
              </a:tblGrid>
              <a:tr h="970671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Нравственное </a:t>
                      </a:r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качество, которое мы развиваем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Приемы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Произведение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Идея произведения</a:t>
                      </a:r>
                      <a:endParaRPr lang="ru-RU" sz="16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2492896"/>
          <a:ext cx="9144001" cy="4389120"/>
        </p:xfrm>
        <a:graphic>
          <a:graphicData uri="http://schemas.openxmlformats.org/drawingml/2006/table">
            <a:tbl>
              <a:tblPr/>
              <a:tblGrid>
                <a:gridCol w="2487252"/>
                <a:gridCol w="2176302"/>
                <a:gridCol w="2203499"/>
                <a:gridCol w="2276948"/>
              </a:tblGrid>
              <a:tr h="3996444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None/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</a:p>
                    <a:p>
                      <a:pPr marL="342900" lvl="0" indent="-342900">
                        <a:buFont typeface="+mj-lt"/>
                        <a:buNone/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+mj-lt"/>
                        <a:buNone/>
                      </a:pPr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buFont typeface="+mj-lt"/>
                        <a:buNone/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Храбрость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по ролям, письмо по кругу, </a:t>
                      </a:r>
                      <a:r>
                        <a:rPr lang="ru-RU" sz="1800" b="1" i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синквейн</a:t>
                      </a: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работа в парах.</a:t>
                      </a:r>
                      <a:endParaRPr lang="ru-RU" sz="1800" b="1" i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Л.Н.Толстой «</a:t>
                      </a: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Котёнок»</a:t>
                      </a: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8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Б. Житков «Храбрый утёнок»</a:t>
                      </a:r>
                      <a:endParaRPr lang="ru-RU" sz="18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Главная мысль рассказа Толстого «Котенок» заключается в том, что следует защищать тех, о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заботишься. </a:t>
                      </a:r>
                      <a:endParaRPr lang="ru-RU" sz="16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16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Сказка "Храбрый утенок" учит нас не бояться врагов, смело идти навстречу опасностям, учит отстаивать свои интересы и свое мнение, если конечно ты уверен в его правоте.</a:t>
                      </a:r>
                      <a:endParaRPr lang="ru-RU" sz="1600" b="1" i="1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447764" y="728700"/>
            <a:ext cx="3708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Развиваем храбрость</a:t>
            </a:r>
            <a:endParaRPr lang="ru-RU" sz="28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576263" y="225425"/>
            <a:ext cx="8424862" cy="600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К завершающему этапу начального литературного образования дети учатся, читая художественный текст, представлять картины, рисуемые автором, откликаются эмоционально на переживания героев произведения, оценивают их поступки, понимают мысль автора, видят отношение его к изображаемому. Кроме того, у ученика-читателя к четвёртому году изучения литературы должно сформироваться желание и умение осмысливать и оценивать свои впечатления от прочитанного и в разных формах делиться с другими людьми своими мыслями. Поэтому урок литературного чтения превращается в диалог, вернее – в полилог, заинтересованных нравственными проблемами людей, в сотворчество учителя и обучающихся, где каждый хочет поделиться своими открытиями.</a:t>
            </a:r>
            <a:endParaRPr lang="ru-RU">
              <a:solidFill>
                <a:srgbClr val="50260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431800" y="1160463"/>
            <a:ext cx="84613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Центральной нравственной проблемой, цементирующей содержание учебника, его литературный материал, является проблема ответственности, деятельной любви и заботы о любимых.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395288" y="404813"/>
            <a:ext cx="8497887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Работа по духовно-нравственному воспитанию на уроках литературного чтения способствует:</a:t>
            </a:r>
            <a:endParaRPr lang="ru-RU">
              <a:solidFill>
                <a:srgbClr val="50260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приобщению детей к нравственным устоям православной культуры;</a:t>
            </a:r>
            <a:endParaRPr lang="ru-RU">
              <a:solidFill>
                <a:srgbClr val="502604"/>
              </a:solidFill>
              <a:latin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помогает детям раскрыть для себя смысл высших нравственных ценностей православия;</a:t>
            </a:r>
            <a:endParaRPr lang="ru-RU">
              <a:solidFill>
                <a:srgbClr val="502604"/>
              </a:solidFill>
              <a:latin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способствует их укоренению в детском уме и сердце;</a:t>
            </a:r>
            <a:endParaRPr lang="ru-RU">
              <a:solidFill>
                <a:srgbClr val="502604"/>
              </a:solidFill>
              <a:latin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вырабатывает позицию непринятия цинизма, жестокости, пошлости;</a:t>
            </a:r>
            <a:endParaRPr lang="ru-RU">
              <a:solidFill>
                <a:srgbClr val="502604"/>
              </a:solidFill>
              <a:latin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даёт детям твердые ориентиры добра в образцах православной жизни на основе веры, надежды, любви;</a:t>
            </a:r>
            <a:endParaRPr lang="ru-RU">
              <a:solidFill>
                <a:srgbClr val="502604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611188" y="512763"/>
            <a:ext cx="8316912" cy="57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  <a:tabLst>
                <a:tab pos="457200" algn="l"/>
              </a:tabLst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способствует восприятию интереса к отечественной истории;</a:t>
            </a:r>
            <a:endParaRPr lang="ru-RU">
              <a:solidFill>
                <a:srgbClr val="50260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  <a:tabLst>
                <a:tab pos="457200" algn="l"/>
              </a:tabLst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воспитывает любовь и уважение к Родине, ее народу, культуре, языку, святыням;</a:t>
            </a:r>
            <a:endParaRPr lang="ru-RU">
              <a:solidFill>
                <a:srgbClr val="502604"/>
              </a:solidFill>
              <a:latin typeface="Times New Roman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  <a:tabLst>
                <a:tab pos="457200" algn="l"/>
              </a:tabLst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вводит детей в круг основных православных традиций, показать их тесную связь с народной жизнью, искусством, творчеством;</a:t>
            </a:r>
            <a:endParaRPr lang="ru-RU">
              <a:solidFill>
                <a:srgbClr val="502604"/>
              </a:solidFill>
              <a:latin typeface="Times New Roman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  <a:tabLst>
                <a:tab pos="457200" algn="l"/>
              </a:tabLst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способствует изменению сферы интересов ребенка – от пустого времяпровождения у экранов телевизора и компьютера к чтению полезному, душеспасительному;</a:t>
            </a:r>
            <a:endParaRPr lang="ru-RU">
              <a:solidFill>
                <a:srgbClr val="502604"/>
              </a:solidFill>
              <a:latin typeface="Times New Roman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 pitchFamily="18" charset="2"/>
              <a:buChar char=""/>
              <a:tabLst>
                <a:tab pos="457200" algn="l"/>
              </a:tabLst>
            </a:pPr>
            <a:r>
              <a:rPr lang="ru-RU" sz="2400">
                <a:solidFill>
                  <a:srgbClr val="502604"/>
                </a:solidFill>
                <a:latin typeface="Times New Roman" pitchFamily="18" charset="0"/>
                <a:cs typeface="Times New Roman" pitchFamily="18" charset="0"/>
              </a:rPr>
              <a:t>создаёт почву для возникновения между детьми дружеских отношений.</a:t>
            </a:r>
            <a:endParaRPr lang="ru-RU">
              <a:solidFill>
                <a:srgbClr val="502604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0" y="690525"/>
            <a:ext cx="896461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600" dirty="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Слово писателя обязательно отзовётся в душе ребёнка и заложит фундамент дальнейшего нравственного развития и воспитания детей.</a:t>
            </a:r>
            <a:r>
              <a:rPr lang="ru-RU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886261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«Если добрые чувства не воспитаны в детстве, их никогда не воспитаешь. В детстве человек должен пройти эмоциональную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школу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добрых чувств».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9992" y="3063870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В.А. Сухомлинский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0156" y="4086234"/>
            <a:ext cx="3571900" cy="2551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99979" y="836613"/>
            <a:ext cx="826775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Одной из задач в формировании личности младшего школьника является обогащение его духовно-нравственными представлениями и понятиями. Духовно-нравственное воспитание развивает сознание и чувства детей, вырабатывает навыки и привычки правильного поведения.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226954" y="692150"/>
            <a:ext cx="862971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2800" dirty="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Нравственное воспитание – это целенаправленное формирование системы нравственных отношений, способности к их совершенствованию и умений поступать с учётом общественных моральных требований и норм.</a:t>
            </a:r>
            <a:endParaRPr lang="ru-RU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Знакомство с духовно-нравственными понятиями, формирование основных духовно-нравственных качеств личности – одна из задач уроков литературного чтения. </a:t>
            </a:r>
            <a:endParaRPr lang="ru-RU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647700" y="873125"/>
            <a:ext cx="817245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 dirty="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Литература как часть культуры </a:t>
            </a:r>
            <a:r>
              <a:rPr lang="ru-RU" sz="3200" dirty="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знакомит обучающихся с нравственно-эстетическими ценностями своего народа и человечества и способствует формированию у детей личностных качеств, соответствующих национальным и общечеловеческим нравственным образцам.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576263" y="908050"/>
            <a:ext cx="824388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3200" b="1" dirty="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Литература как вид искусства </a:t>
            </a:r>
            <a:r>
              <a:rPr lang="ru-RU" sz="3200" dirty="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способствует глубокому, личностному освоению этих ценностей, поскольку в процессе восприятия художественного текста участвуют и разум, и чувства, и воля, а значит, происходит процесс общего и нравственного развития личности ребёнка, его воспитание.</a:t>
            </a:r>
            <a:endParaRPr lang="ru-RU" sz="2400" dirty="0">
              <a:solidFill>
                <a:srgbClr val="50260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446088" y="296863"/>
            <a:ext cx="8424862" cy="545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3200" dirty="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А главной задачей данного курса является освоение учениками-читателями нравственных ценностей, содержащихся в художественном произведении, осмысление нравственных понятий, формирование нравственных качеств личности.</a:t>
            </a:r>
            <a:endParaRPr lang="ru-RU" sz="2400" dirty="0">
              <a:solidFill>
                <a:srgbClr val="50260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sz="3200" dirty="0">
                <a:solidFill>
                  <a:srgbClr val="50260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Главным условием решения данной задачи является организация личностно-значимого для обучающегося полноценного чтения и анализа художественных произведений.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1518</Words>
  <Application>Microsoft Office PowerPoint</Application>
  <PresentationFormat>Экран (4:3)</PresentationFormat>
  <Paragraphs>214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Духовно-нравственное воспитание младших  школьников на уроках литературного чтения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Формы и виды деятельности для развития мотивации к чтению</vt:lpstr>
      <vt:lpstr>Методы и приёмы на уроках литературного чтения для эффективности воспитательного процесса</vt:lpstr>
      <vt:lpstr>Использование литературно-художественных , литературно-музыкальных композиций с широким включением изобразительного ряда репродукций картин, слайдов </vt:lpstr>
      <vt:lpstr>Использование личностно-развивающих ситуаций</vt:lpstr>
      <vt:lpstr>Проблемные ситуации</vt:lpstr>
      <vt:lpstr>Ситуация успеха</vt:lpstr>
      <vt:lpstr>Прогностическая ситуация</vt:lpstr>
      <vt:lpstr>Составление характеристики главных героев с помощью опорных слов </vt:lpstr>
      <vt:lpstr>Слайд 19</vt:lpstr>
      <vt:lpstr>Работа с пословицами</vt:lpstr>
      <vt:lpstr>Работа с баснями</vt:lpstr>
      <vt:lpstr>Слайд 22</vt:lpstr>
      <vt:lpstr>Слайд 23</vt:lpstr>
      <vt:lpstr>Определение главной мысли произведения.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66</cp:revision>
  <dcterms:created xsi:type="dcterms:W3CDTF">2011-07-06T07:21:00Z</dcterms:created>
  <dcterms:modified xsi:type="dcterms:W3CDTF">2023-04-04T15:44:20Z</dcterms:modified>
</cp:coreProperties>
</file>